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47" r:id="rId2"/>
    <p:sldId id="362" r:id="rId3"/>
    <p:sldId id="353" r:id="rId4"/>
    <p:sldId id="354" r:id="rId5"/>
    <p:sldId id="355" r:id="rId6"/>
    <p:sldId id="357" r:id="rId7"/>
    <p:sldId id="358" r:id="rId8"/>
    <p:sldId id="359" r:id="rId9"/>
    <p:sldId id="360" r:id="rId10"/>
    <p:sldId id="364" r:id="rId11"/>
    <p:sldId id="376" r:id="rId12"/>
    <p:sldId id="366" r:id="rId13"/>
    <p:sldId id="367" r:id="rId14"/>
    <p:sldId id="363" r:id="rId15"/>
    <p:sldId id="365" r:id="rId16"/>
    <p:sldId id="377" r:id="rId17"/>
    <p:sldId id="368" r:id="rId18"/>
    <p:sldId id="372" r:id="rId19"/>
    <p:sldId id="371" r:id="rId20"/>
    <p:sldId id="378" r:id="rId21"/>
    <p:sldId id="375" r:id="rId22"/>
    <p:sldId id="369" r:id="rId23"/>
    <p:sldId id="370" r:id="rId24"/>
    <p:sldId id="361" r:id="rId25"/>
    <p:sldId id="373" r:id="rId26"/>
    <p:sldId id="374" r:id="rId2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8"/>
    <p:restoredTop sz="86285"/>
  </p:normalViewPr>
  <p:slideViewPr>
    <p:cSldViewPr snapToObjects="1">
      <p:cViewPr>
        <p:scale>
          <a:sx n="112" d="100"/>
          <a:sy n="112" d="100"/>
        </p:scale>
        <p:origin x="7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0602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508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5342-C546-AB45-86A6-E51807C1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553200" cy="838200"/>
          </a:xfrm>
        </p:spPr>
        <p:txBody>
          <a:bodyPr/>
          <a:lstStyle/>
          <a:p>
            <a:r>
              <a:rPr lang="en-US" dirty="0"/>
              <a:t>The Vessel Black Box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80573-E773-1D44-9981-AB1D67AA4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200400"/>
            <a:ext cx="8229600" cy="2133600"/>
          </a:xfrm>
        </p:spPr>
        <p:txBody>
          <a:bodyPr/>
          <a:lstStyle/>
          <a:p>
            <a:r>
              <a:rPr lang="en-US" sz="2800" dirty="0"/>
              <a:t>How do we compute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800" dirty="0"/>
              <a:t> from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/>
              <a:t>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800" dirty="0"/>
              <a:t>?</a:t>
            </a:r>
          </a:p>
          <a:p>
            <a:r>
              <a:rPr lang="en-US" sz="2800" dirty="0"/>
              <a:t>Modeling assumption</a:t>
            </a:r>
          </a:p>
          <a:p>
            <a:pPr lvl="1"/>
            <a:r>
              <a:rPr lang="en-US" sz="2400" dirty="0"/>
              <a:t>Vessel is a cylinder with radius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Vessel.radius</a:t>
            </a:r>
            <a:r>
              <a:rPr lang="en-US" sz="2400" dirty="0">
                <a:cs typeface="Courier New" panose="02070309020205020404" pitchFamily="49" charset="0"/>
              </a:rPr>
              <a:t>, a model parameter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78FA2-F94E-6B47-972F-9948A77FF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EB29CF-CD7A-F942-99CA-50F23F97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84" y="1295400"/>
            <a:ext cx="2450705" cy="13612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E5DE93-67FC-9D45-B01E-5CA683440723}"/>
              </a:ext>
            </a:extLst>
          </p:cNvPr>
          <p:cNvSpPr/>
          <p:nvPr/>
        </p:nvSpPr>
        <p:spPr>
          <a:xfrm>
            <a:off x="3031046" y="1863803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787611-A4D8-154B-973B-3B2CACE5AA30}"/>
              </a:ext>
            </a:extLst>
          </p:cNvPr>
          <p:cNvSpPr txBox="1"/>
          <p:nvPr/>
        </p:nvSpPr>
        <p:spPr>
          <a:xfrm>
            <a:off x="2346067" y="117800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C7285C0-3485-FC4A-A32E-1F4EB8A922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0645" y="1657474"/>
            <a:ext cx="304800" cy="8452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41DF08-4982-B94B-B5FF-6AF2696F1E39}"/>
              </a:ext>
            </a:extLst>
          </p:cNvPr>
          <p:cNvSpPr txBox="1"/>
          <p:nvPr/>
        </p:nvSpPr>
        <p:spPr>
          <a:xfrm>
            <a:off x="613091" y="186380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5C9C65C-0382-0446-8994-C9E7F0215543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>
            <a:off x="2589914" y="2048469"/>
            <a:ext cx="441132" cy="82034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30A3713-B76D-F248-AB75-C628F6AD7631}"/>
              </a:ext>
            </a:extLst>
          </p:cNvPr>
          <p:cNvSpPr txBox="1"/>
          <p:nvPr/>
        </p:nvSpPr>
        <p:spPr>
          <a:xfrm>
            <a:off x="2874385" y="275486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5E50A85-6F2C-2643-9A09-DAE0E6310A6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332163" y="2431021"/>
            <a:ext cx="357665" cy="290027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12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lake (dam)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7EB0-09ED-4649-A040-2211ABF1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25CA-CE0D-A14B-9E78-69D45314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Integrate (sum) to calculate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3C6B5-609F-4048-AC46-7C9A08D49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8317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79EE3-43D8-7D40-941D-8F584AB46755}"/>
              </a:ext>
            </a:extLst>
          </p:cNvPr>
          <p:cNvGrpSpPr/>
          <p:nvPr/>
        </p:nvGrpSpPr>
        <p:grpSpPr>
          <a:xfrm>
            <a:off x="2590800" y="1447800"/>
            <a:ext cx="1600200" cy="911377"/>
            <a:chOff x="381000" y="1066800"/>
            <a:chExt cx="5678091" cy="49469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8D009-1FFB-EF42-8817-417276FA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D6F32C-7C3D-BC4C-98B7-ABBAE58F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499C25-5E4A-724A-A35B-DBF2C742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627DA4-1A68-A84A-B596-70A982BD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92D69E-F4EC-4842-84BC-43D38141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C90D8F-8DCC-7B4F-AD3F-D9C3F19A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D2482A-78EC-8849-9EA0-E2975460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7ACCE7-980D-7C40-8D30-E775502F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777C96-AADB-004D-AE2B-2CF4131315A0}"/>
              </a:ext>
            </a:extLst>
          </p:cNvPr>
          <p:cNvGrpSpPr/>
          <p:nvPr/>
        </p:nvGrpSpPr>
        <p:grpSpPr>
          <a:xfrm>
            <a:off x="2590800" y="2819400"/>
            <a:ext cx="3732621" cy="1680122"/>
            <a:chOff x="228600" y="2069067"/>
            <a:chExt cx="8864977" cy="33602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19EF42-4EEA-0447-9FAB-4A63783CA2CD}"/>
                </a:ext>
              </a:extLst>
            </p:cNvPr>
            <p:cNvSpPr/>
            <p:nvPr/>
          </p:nvSpPr>
          <p:spPr>
            <a:xfrm>
              <a:off x="2148141" y="41264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AE5251-832C-CB42-B2D2-BF52873E4398}"/>
                </a:ext>
              </a:extLst>
            </p:cNvPr>
            <p:cNvSpPr txBox="1"/>
            <p:nvPr/>
          </p:nvSpPr>
          <p:spPr>
            <a:xfrm>
              <a:off x="1752600" y="2069067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F1.out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9B2474-8925-A843-83CB-B4A421886072}"/>
                </a:ext>
              </a:extLst>
            </p:cNvPr>
            <p:cNvSpPr txBox="1"/>
            <p:nvPr/>
          </p:nvSpPr>
          <p:spPr>
            <a:xfrm>
              <a:off x="2094353" y="3452335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V1.in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61056D0-CF15-D043-A62B-66EF38F93357}"/>
                </a:ext>
              </a:extLst>
            </p:cNvPr>
            <p:cNvGrpSpPr/>
            <p:nvPr/>
          </p:nvGrpSpPr>
          <p:grpSpPr>
            <a:xfrm>
              <a:off x="2137174" y="2679271"/>
              <a:ext cx="680632" cy="533400"/>
              <a:chOff x="674832" y="3582004"/>
              <a:chExt cx="680632" cy="5334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74626F2-306D-194A-BB0A-6FE9A3589BC0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8DBBFC-2DFC-1244-9300-66753FDBB0FD}"/>
                  </a:ext>
                </a:extLst>
              </p:cNvPr>
              <p:cNvSpPr txBox="1"/>
              <p:nvPr/>
            </p:nvSpPr>
            <p:spPr>
              <a:xfrm>
                <a:off x="756983" y="3632576"/>
                <a:ext cx="598481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=</a:t>
                </a:r>
              </a:p>
            </p:txBody>
          </p:sp>
        </p:grp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A22E74-1143-DD40-8006-22D998953EB1}"/>
                </a:ext>
              </a:extLst>
            </p:cNvPr>
            <p:cNvCxnSpPr>
              <a:cxnSpLocks/>
              <a:stCxn id="20" idx="2"/>
              <a:endCxn id="55" idx="0"/>
            </p:cNvCxnSpPr>
            <p:nvPr/>
          </p:nvCxnSpPr>
          <p:spPr>
            <a:xfrm rot="16200000" flipH="1">
              <a:off x="2311120" y="2518277"/>
              <a:ext cx="210094" cy="11189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918FB29-AB4F-B748-AD9D-EBD5CF72A131}"/>
                </a:ext>
              </a:extLst>
            </p:cNvPr>
            <p:cNvCxnSpPr>
              <a:cxnSpLocks/>
              <a:stCxn id="55" idx="2"/>
              <a:endCxn id="21" idx="0"/>
            </p:cNvCxnSpPr>
            <p:nvPr/>
          </p:nvCxnSpPr>
          <p:spPr>
            <a:xfrm rot="16200000" flipH="1">
              <a:off x="2434848" y="3249933"/>
              <a:ext cx="239664" cy="16513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ED2B9613-EA5F-CF49-963E-B33AF868A26E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rot="5400000">
              <a:off x="2423154" y="3912369"/>
              <a:ext cx="274022" cy="15417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A8A51F-ED89-3640-826F-C700B283CE9E}"/>
                </a:ext>
              </a:extLst>
            </p:cNvPr>
            <p:cNvSpPr txBox="1"/>
            <p:nvPr/>
          </p:nvSpPr>
          <p:spPr>
            <a:xfrm>
              <a:off x="228600" y="4138134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V1.height</a:t>
              </a: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CB40C939-952C-8449-B648-FC524C41D737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>
              <a:off x="1832165" y="4338190"/>
              <a:ext cx="315977" cy="5497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2335B-BD09-ED45-8CAA-5C1A328619A6}"/>
                </a:ext>
              </a:extLst>
            </p:cNvPr>
            <p:cNvSpPr txBox="1"/>
            <p:nvPr/>
          </p:nvSpPr>
          <p:spPr>
            <a:xfrm>
              <a:off x="1828799" y="5029200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V1.out</a:t>
              </a:r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E273B5FE-DFE2-574A-B213-C1C484654EA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>
              <a:off x="2221191" y="4773385"/>
              <a:ext cx="375404" cy="148369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34625C5-1757-6C42-A12E-F421533173FE}"/>
                </a:ext>
              </a:extLst>
            </p:cNvPr>
            <p:cNvGrpSpPr/>
            <p:nvPr/>
          </p:nvGrpSpPr>
          <p:grpSpPr>
            <a:xfrm>
              <a:off x="3760812" y="2145463"/>
              <a:ext cx="669871" cy="533400"/>
              <a:chOff x="674832" y="3582004"/>
              <a:chExt cx="669871" cy="533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F986A31-0EC2-EA4B-A7D1-D18463E4E938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77490B8-AB33-1949-971D-48590A4AF98D}"/>
                  </a:ext>
                </a:extLst>
              </p:cNvPr>
              <p:cNvSpPr txBox="1"/>
              <p:nvPr/>
            </p:nvSpPr>
            <p:spPr>
              <a:xfrm>
                <a:off x="762120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=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721541-206E-9149-9592-7B83F68D366D}"/>
                </a:ext>
              </a:extLst>
            </p:cNvPr>
            <p:cNvSpPr txBox="1"/>
            <p:nvPr/>
          </p:nvSpPr>
          <p:spPr>
            <a:xfrm>
              <a:off x="3392295" y="2959361"/>
              <a:ext cx="956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P.in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3BE9D398-87AF-EF4A-826C-D22EC1544737}"/>
                </a:ext>
              </a:extLst>
            </p:cNvPr>
            <p:cNvCxnSpPr>
              <a:cxnSpLocks/>
              <a:stCxn id="28" idx="3"/>
              <a:endCxn id="53" idx="1"/>
            </p:cNvCxnSpPr>
            <p:nvPr/>
          </p:nvCxnSpPr>
          <p:spPr>
            <a:xfrm flipV="1">
              <a:off x="3044037" y="2412163"/>
              <a:ext cx="716775" cy="28170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36B670-B21E-CA47-8E64-9CCAE3CEA624}"/>
                </a:ext>
              </a:extLst>
            </p:cNvPr>
            <p:cNvCxnSpPr>
              <a:cxnSpLocks/>
              <a:stCxn id="53" idx="2"/>
              <a:endCxn id="31" idx="0"/>
            </p:cNvCxnSpPr>
            <p:nvPr/>
          </p:nvCxnSpPr>
          <p:spPr>
            <a:xfrm rot="5400000">
              <a:off x="3842862" y="2706472"/>
              <a:ext cx="280498" cy="225278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F717CA-ABF5-BE42-BF01-138568622073}"/>
                </a:ext>
              </a:extLst>
            </p:cNvPr>
            <p:cNvSpPr/>
            <p:nvPr/>
          </p:nvSpPr>
          <p:spPr>
            <a:xfrm>
              <a:off x="3858620" y="3582003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4758A0-8A87-1A48-9DC4-CF8A953DBD22}"/>
                </a:ext>
              </a:extLst>
            </p:cNvPr>
            <p:cNvSpPr txBox="1"/>
            <p:nvPr/>
          </p:nvSpPr>
          <p:spPr>
            <a:xfrm>
              <a:off x="4515649" y="292274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P.setting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8F350839-114E-F948-A21D-9CB5427ECA87}"/>
                </a:ext>
              </a:extLst>
            </p:cNvPr>
            <p:cNvCxnSpPr>
              <a:cxnSpLocks/>
              <a:stCxn id="35" idx="2"/>
              <a:endCxn id="34" idx="3"/>
            </p:cNvCxnSpPr>
            <p:nvPr/>
          </p:nvCxnSpPr>
          <p:spPr>
            <a:xfrm rot="5400000">
              <a:off x="4660038" y="3191308"/>
              <a:ext cx="525848" cy="788942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C39582-D231-CE4F-BA78-FDB7194F22C2}"/>
                </a:ext>
              </a:extLst>
            </p:cNvPr>
            <p:cNvSpPr txBox="1"/>
            <p:nvPr/>
          </p:nvSpPr>
          <p:spPr>
            <a:xfrm>
              <a:off x="3505201" y="4490806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P.out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FA58342-7AEB-0F48-A54A-ACC33AB3FA83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 rot="5400000">
              <a:off x="3933125" y="4230375"/>
              <a:ext cx="375404" cy="14545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66511AB-5BBF-F34B-836C-400A1F4013E3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 rot="16200000" flipH="1">
              <a:off x="3920748" y="3309194"/>
              <a:ext cx="222532" cy="32308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A5308A-D7E7-C74D-9E88-CF6F9210EF80}"/>
                </a:ext>
              </a:extLst>
            </p:cNvPr>
            <p:cNvGrpSpPr/>
            <p:nvPr/>
          </p:nvGrpSpPr>
          <p:grpSpPr>
            <a:xfrm>
              <a:off x="6562725" y="2145267"/>
              <a:ext cx="676274" cy="533400"/>
              <a:chOff x="668429" y="3582004"/>
              <a:chExt cx="676274" cy="533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775B25-E0D7-874C-89F7-4737197483FD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3898E7-71C7-584A-8884-83343322CBDE}"/>
                  </a:ext>
                </a:extLst>
              </p:cNvPr>
              <p:cNvSpPr txBox="1"/>
              <p:nvPr/>
            </p:nvSpPr>
            <p:spPr>
              <a:xfrm>
                <a:off x="668429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+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E1F66B-E582-C148-B9EA-097999DA4619}"/>
                </a:ext>
              </a:extLst>
            </p:cNvPr>
            <p:cNvSpPr txBox="1"/>
            <p:nvPr/>
          </p:nvSpPr>
          <p:spPr>
            <a:xfrm>
              <a:off x="7686289" y="2151341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F2.out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437B0147-ED7E-1446-9E5B-0BD0D97485DC}"/>
                </a:ext>
              </a:extLst>
            </p:cNvPr>
            <p:cNvCxnSpPr>
              <a:cxnSpLocks/>
              <a:stCxn id="41" idx="1"/>
              <a:endCxn id="51" idx="3"/>
            </p:cNvCxnSpPr>
            <p:nvPr/>
          </p:nvCxnSpPr>
          <p:spPr>
            <a:xfrm rot="10800000" flipV="1">
              <a:off x="7239001" y="2351395"/>
              <a:ext cx="447291" cy="6057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106C6077-C438-C74D-9A4F-90205F07366C}"/>
                </a:ext>
              </a:extLst>
            </p:cNvPr>
            <p:cNvCxnSpPr>
              <a:cxnSpLocks/>
              <a:stCxn id="37" idx="3"/>
              <a:endCxn id="51" idx="1"/>
            </p:cNvCxnSpPr>
            <p:nvPr/>
          </p:nvCxnSpPr>
          <p:spPr>
            <a:xfrm flipV="1">
              <a:off x="4590994" y="2411967"/>
              <a:ext cx="1978133" cy="2278895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79157C-5AD1-EF4F-B06C-887A23680C94}"/>
                </a:ext>
              </a:extLst>
            </p:cNvPr>
            <p:cNvSpPr/>
            <p:nvPr/>
          </p:nvSpPr>
          <p:spPr>
            <a:xfrm>
              <a:off x="6605530" y="36692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91FF2E-E1DC-3C4D-BC94-B07517761901}"/>
                </a:ext>
              </a:extLst>
            </p:cNvPr>
            <p:cNvSpPr txBox="1"/>
            <p:nvPr/>
          </p:nvSpPr>
          <p:spPr>
            <a:xfrm>
              <a:off x="6517442" y="2977159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V2.in</a:t>
              </a:r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5F229E-C9C3-C34A-9441-63B846FB7C6D}"/>
                </a:ext>
              </a:extLst>
            </p:cNvPr>
            <p:cNvCxnSpPr>
              <a:stCxn id="51" idx="2"/>
              <a:endCxn id="45" idx="0"/>
            </p:cNvCxnSpPr>
            <p:nvPr/>
          </p:nvCxnSpPr>
          <p:spPr>
            <a:xfrm rot="16200000" flipH="1">
              <a:off x="6832955" y="2749775"/>
              <a:ext cx="298492" cy="156275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34D35A74-6445-E241-8533-9D3166338D40}"/>
                </a:ext>
              </a:extLst>
            </p:cNvPr>
            <p:cNvCxnSpPr>
              <a:cxnSpLocks/>
              <a:stCxn id="45" idx="2"/>
              <a:endCxn id="44" idx="0"/>
            </p:cNvCxnSpPr>
            <p:nvPr/>
          </p:nvCxnSpPr>
          <p:spPr>
            <a:xfrm rot="5400000">
              <a:off x="6854405" y="3463331"/>
              <a:ext cx="291998" cy="119871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583245-4E68-DD42-A66A-A9256BB41D44}"/>
                </a:ext>
              </a:extLst>
            </p:cNvPr>
            <p:cNvSpPr txBox="1"/>
            <p:nvPr/>
          </p:nvSpPr>
          <p:spPr>
            <a:xfrm>
              <a:off x="7490012" y="341399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V2.height</a:t>
              </a:r>
            </a:p>
          </p:txBody>
        </p: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961D81EC-6B14-0B41-A847-A1E97F108BB3}"/>
                </a:ext>
              </a:extLst>
            </p:cNvPr>
            <p:cNvCxnSpPr>
              <a:cxnSpLocks/>
              <a:stCxn id="48" idx="1"/>
              <a:endCxn id="44" idx="3"/>
            </p:cNvCxnSpPr>
            <p:nvPr/>
          </p:nvCxnSpPr>
          <p:spPr>
            <a:xfrm rot="10800000" flipV="1">
              <a:off x="7275402" y="3614051"/>
              <a:ext cx="214610" cy="32191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50D8F30E-C403-D749-A9ED-DA22E9F3EFAB}"/>
                </a:ext>
              </a:extLst>
            </p:cNvPr>
            <p:cNvCxnSpPr>
              <a:cxnSpLocks/>
              <a:stCxn id="44" idx="2"/>
              <a:endCxn id="65" idx="0"/>
            </p:cNvCxnSpPr>
            <p:nvPr/>
          </p:nvCxnSpPr>
          <p:spPr>
            <a:xfrm rot="5400000">
              <a:off x="6617290" y="4393776"/>
              <a:ext cx="514290" cy="132071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993B7A6-ED35-F547-B0E6-F6C3E0775824}"/>
              </a:ext>
            </a:extLst>
          </p:cNvPr>
          <p:cNvSpPr/>
          <p:nvPr/>
        </p:nvSpPr>
        <p:spPr>
          <a:xfrm>
            <a:off x="2286000" y="5133201"/>
            <a:ext cx="67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1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8993-F114-E140-AFC4-E3FD1875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Vessel, Flow -&gt; Species, Reactions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00BC7-209E-3A42-92C9-0703385E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 to reactions</a:t>
            </a:r>
          </a:p>
          <a:p>
            <a:r>
              <a:rPr lang="en-US" dirty="0"/>
              <a:t>Show units</a:t>
            </a:r>
          </a:p>
          <a:p>
            <a:r>
              <a:rPr lang="en-US" dirty="0"/>
              <a:t>Conceptual model relates to metabolism</a:t>
            </a:r>
          </a:p>
          <a:p>
            <a:pPr lvl="1"/>
            <a:r>
              <a:rPr lang="en-US" dirty="0"/>
              <a:t>But box is for enzyme, not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73094-3E46-ED49-9E9A-35137BF52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8758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052CC1-07F3-134C-BF90-4D20A9DF6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41064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Example</a:t>
            </a:r>
          </a:p>
          <a:p>
            <a:pPr marL="45720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volume = height*Pi*radius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409E9-BE45-124F-BE5E-6429CC373C58}"/>
              </a:ext>
            </a:extLst>
          </p:cNvPr>
          <p:cNvSpPr/>
          <p:nvPr/>
        </p:nvSpPr>
        <p:spPr>
          <a:xfrm>
            <a:off x="838200" y="4423939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4B81B-4111-8845-A4A9-7AF4D479FC37}"/>
              </a:ext>
            </a:extLst>
          </p:cNvPr>
          <p:cNvSpPr txBox="1"/>
          <p:nvPr/>
        </p:nvSpPr>
        <p:spPr>
          <a:xfrm rot="5400000">
            <a:off x="1395631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949A0-2B12-A94F-A8A4-EC254E741F52}"/>
              </a:ext>
            </a:extLst>
          </p:cNvPr>
          <p:cNvSpPr txBox="1"/>
          <p:nvPr/>
        </p:nvSpPr>
        <p:spPr>
          <a:xfrm rot="5400000">
            <a:off x="3123376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28F3CF-6B8A-3940-9FCC-A7856CCEEDE5}"/>
              </a:ext>
            </a:extLst>
          </p:cNvPr>
          <p:cNvSpPr/>
          <p:nvPr/>
        </p:nvSpPr>
        <p:spPr>
          <a:xfrm>
            <a:off x="3048000" y="4423939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47459-1506-584D-B762-764385B484F9}"/>
              </a:ext>
            </a:extLst>
          </p:cNvPr>
          <p:cNvSpPr txBox="1"/>
          <p:nvPr/>
        </p:nvSpPr>
        <p:spPr>
          <a:xfrm>
            <a:off x="3886200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15EE5-6C0F-554B-AEBA-F2872E5FA4CD}"/>
              </a:ext>
            </a:extLst>
          </p:cNvPr>
          <p:cNvSpPr txBox="1"/>
          <p:nvPr/>
        </p:nvSpPr>
        <p:spPr>
          <a:xfrm rot="5400000">
            <a:off x="3954374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D5308-792A-D64C-83E9-2D7C23949124}"/>
              </a:ext>
            </a:extLst>
          </p:cNvPr>
          <p:cNvSpPr txBox="1"/>
          <p:nvPr/>
        </p:nvSpPr>
        <p:spPr>
          <a:xfrm>
            <a:off x="4572000" y="4423939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B5215-7595-C645-89F9-E25092B0A128}"/>
              </a:ext>
            </a:extLst>
          </p:cNvPr>
          <p:cNvSpPr txBox="1"/>
          <p:nvPr/>
        </p:nvSpPr>
        <p:spPr>
          <a:xfrm rot="5400000">
            <a:off x="4792574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9DCE3-2A9B-F84A-B67A-EE5634BA6A40}"/>
              </a:ext>
            </a:extLst>
          </p:cNvPr>
          <p:cNvSpPr txBox="1"/>
          <p:nvPr/>
        </p:nvSpPr>
        <p:spPr>
          <a:xfrm>
            <a:off x="2198105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C1494-53F6-6A45-B8EC-473979E8C6B8}"/>
              </a:ext>
            </a:extLst>
          </p:cNvPr>
          <p:cNvSpPr txBox="1"/>
          <p:nvPr/>
        </p:nvSpPr>
        <p:spPr>
          <a:xfrm>
            <a:off x="3458007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71044-F066-F04B-B3E8-C26BF87D8664}"/>
              </a:ext>
            </a:extLst>
          </p:cNvPr>
          <p:cNvSpPr txBox="1"/>
          <p:nvPr/>
        </p:nvSpPr>
        <p:spPr>
          <a:xfrm>
            <a:off x="4261535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C02335-81E1-1847-969D-DA40A000BD60}"/>
              </a:ext>
            </a:extLst>
          </p:cNvPr>
          <p:cNvSpPr txBox="1"/>
          <p:nvPr/>
        </p:nvSpPr>
        <p:spPr>
          <a:xfrm>
            <a:off x="3534387" y="510093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unitless</a:t>
            </a:r>
            <a:endParaRPr lang="en-US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58B93A-3D44-044E-8B1B-4D1D5DDE88C7}"/>
              </a:ext>
            </a:extLst>
          </p:cNvPr>
          <p:cNvCxnSpPr/>
          <p:nvPr/>
        </p:nvCxnSpPr>
        <p:spPr>
          <a:xfrm flipH="1" flipV="1">
            <a:off x="4070706" y="4737284"/>
            <a:ext cx="78593" cy="31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72001"/>
          </a:xfrm>
        </p:spPr>
        <p:txBody>
          <a:bodyPr/>
          <a:lstStyle/>
          <a:p>
            <a:r>
              <a:rPr lang="en-US" dirty="0"/>
              <a:t>Multiplying (dividing) units creates a compound unit.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volume/second: m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Can only add variables if the units are the same.</a:t>
            </a:r>
          </a:p>
          <a:p>
            <a:r>
              <a:rPr lang="en-US" dirty="0"/>
              <a:t>The units must be the same on both sides of an equals sign.</a:t>
            </a:r>
          </a:p>
          <a:p>
            <a:r>
              <a:rPr lang="en-US" dirty="0"/>
              <a:t>The arguments of transcendental functions (e.g., natural log) must be </a:t>
            </a:r>
            <a:r>
              <a:rPr lang="en-US" dirty="0" err="1"/>
              <a:t>unitless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prefers glucose but sometimes only has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D4A52F-BB4B-9043-9793-275382FFA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370579"/>
            <a:ext cx="7315200" cy="2407665"/>
          </a:xfrm>
        </p:spPr>
        <p:txBody>
          <a:bodyPr/>
          <a:lstStyle/>
          <a:p>
            <a:r>
              <a:rPr lang="en-US" dirty="0"/>
              <a:t>What are the units of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Concentration: count (molecules) divided by volume</a:t>
            </a:r>
          </a:p>
          <a:p>
            <a:pPr lvl="2"/>
            <a:r>
              <a:rPr lang="en-US" dirty="0"/>
              <a:t>Count in moles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Volume in liters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5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6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7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8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9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0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FC6499-0AEA-534E-8863-B817AE4C796C}"/>
              </a:ext>
            </a:extLst>
          </p:cNvPr>
          <p:cNvSpPr txBox="1"/>
          <p:nvPr/>
        </p:nvSpPr>
        <p:spPr>
          <a:xfrm>
            <a:off x="6400800" y="533400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2BDDFD-1786-474E-8B96-F0EAAED84D75}"/>
              </a:ext>
            </a:extLst>
          </p:cNvPr>
          <p:cNvSpPr txBox="1"/>
          <p:nvPr/>
        </p:nvSpPr>
        <p:spPr>
          <a:xfrm>
            <a:off x="6400800" y="5757250"/>
            <a:ext cx="54373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8D490C-17E0-3D41-8497-E44C9BCFE8D8}"/>
              </a:ext>
            </a:extLst>
          </p:cNvPr>
          <p:cNvSpPr txBox="1"/>
          <p:nvPr/>
        </p:nvSpPr>
        <p:spPr>
          <a:xfrm>
            <a:off x="6416189" y="619875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Differentials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Construct appropriate element abstractions of a system, their variables, and the relationships between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FBA7-0DC6-4645-96E8-12C45F4E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Layout lac Operon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A9F9C-4BA9-3348-898F-993E3C174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B167F-3831-F740-9C6A-AE105D10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264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 (hydraulics example)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802-342F-D74C-80D1-11A5D81B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4FA0-7E01-4847-B6FE-C05A5C0E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modeling?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F28C-DBBE-6042-8B35-E05C06061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34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dirty="0"/>
              <a:t>Running Example: Hydraulic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A8CE82-1968-C745-8978-732A2FF3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051300"/>
            <a:ext cx="2630091" cy="19624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DBFBA-6355-7A49-9762-30CC3933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12" y="2819400"/>
            <a:ext cx="553047" cy="123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0D924D-092A-AB4A-8921-9AAEF6BF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1066801"/>
            <a:ext cx="914400" cy="7149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C834B4-B21A-C44B-8BFB-1BB29476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81731"/>
            <a:ext cx="2450705" cy="13612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23013D-EDF8-6841-AD98-0DFE7A5B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45" y="2819400"/>
            <a:ext cx="553047" cy="1231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081F26-E7AE-2847-992B-9FD9F6DA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45" y="2819400"/>
            <a:ext cx="553047" cy="1231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C99A78-29D9-E243-A205-AFB35148E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066800"/>
            <a:ext cx="914400" cy="7149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DD90E9-3D57-FE4A-9869-3F0FA575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77605" y="3143014"/>
            <a:ext cx="2108200" cy="952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A1026F4-85F5-A845-A7F8-5A69D529D5EC}"/>
              </a:ext>
            </a:extLst>
          </p:cNvPr>
          <p:cNvSpPr txBox="1"/>
          <p:nvPr/>
        </p:nvSpPr>
        <p:spPr>
          <a:xfrm>
            <a:off x="6172200" y="4397625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Reservoir provides public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CB524B-1565-CA4B-9F59-196F44EBAA85}"/>
              </a:ext>
            </a:extLst>
          </p:cNvPr>
          <p:cNvSpPr txBox="1"/>
          <p:nvPr/>
        </p:nvSpPr>
        <p:spPr>
          <a:xfrm>
            <a:off x="6096000" y="274159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A50FC-A00E-F041-8024-227B4AF7D71B}"/>
              </a:ext>
            </a:extLst>
          </p:cNvPr>
          <p:cNvSpPr txBox="1"/>
          <p:nvPr/>
        </p:nvSpPr>
        <p:spPr>
          <a:xfrm>
            <a:off x="2930484" y="1752600"/>
            <a:ext cx="305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Lake provides recreation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BC6359-E1F1-1C45-8223-845435068E8B}"/>
              </a:ext>
            </a:extLst>
          </p:cNvPr>
          <p:cNvSpPr txBox="1"/>
          <p:nvPr/>
        </p:nvSpPr>
        <p:spPr>
          <a:xfrm>
            <a:off x="2743200" y="94272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138F32-C7DD-B447-8F27-765066009010}"/>
              </a:ext>
            </a:extLst>
          </p:cNvPr>
          <p:cNvSpPr txBox="1"/>
          <p:nvPr/>
        </p:nvSpPr>
        <p:spPr>
          <a:xfrm>
            <a:off x="457200" y="3906721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Pipe provides lake water to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</p:spTree>
    <p:extLst>
      <p:ext uri="{BB962C8B-B14F-4D97-AF65-F5344CB8AC3E}">
        <p14:creationId xmlns:p14="http://schemas.microsoft.com/office/powerpoint/2010/main" val="285144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4724400" cy="8382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1600200" y="1230844"/>
            <a:ext cx="4953000" cy="3200400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1371600" y="4716840"/>
            <a:ext cx="7616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Maximize the height of the lake water subject to a minimum height of the reservoir water.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recreational benefit to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delivery of quality water to public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D0F913-F228-2A4A-840B-9744C4CDAEB8}"/>
              </a:ext>
            </a:extLst>
          </p:cNvPr>
          <p:cNvCxnSpPr/>
          <p:nvPr/>
        </p:nvCxnSpPr>
        <p:spPr>
          <a:xfrm>
            <a:off x="3962400" y="2066603"/>
            <a:ext cx="0" cy="4404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B08809-8397-674B-A16E-3B3CB1A479F6}"/>
              </a:ext>
            </a:extLst>
          </p:cNvPr>
          <p:cNvCxnSpPr>
            <a:cxnSpLocks/>
          </p:cNvCxnSpPr>
          <p:nvPr/>
        </p:nvCxnSpPr>
        <p:spPr>
          <a:xfrm flipV="1">
            <a:off x="3737950" y="20498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FDE81B-5921-744E-AF4F-DCDC308A81B2}"/>
              </a:ext>
            </a:extLst>
          </p:cNvPr>
          <p:cNvCxnSpPr/>
          <p:nvPr/>
        </p:nvCxnSpPr>
        <p:spPr>
          <a:xfrm flipV="1">
            <a:off x="3733800" y="25070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E61262-DF4E-A64D-AC3A-2CA7BEB79315}"/>
              </a:ext>
            </a:extLst>
          </p:cNvPr>
          <p:cNvSpPr txBox="1"/>
          <p:nvPr/>
        </p:nvSpPr>
        <p:spPr>
          <a:xfrm>
            <a:off x="4142579" y="1905000"/>
            <a:ext cx="1420582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Lake height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3AC45E-4CE8-0A4F-91BD-F0298F566417}"/>
              </a:ext>
            </a:extLst>
          </p:cNvPr>
          <p:cNvCxnSpPr>
            <a:cxnSpLocks/>
          </p:cNvCxnSpPr>
          <p:nvPr/>
        </p:nvCxnSpPr>
        <p:spPr>
          <a:xfrm>
            <a:off x="6781800" y="3732249"/>
            <a:ext cx="0" cy="6796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E4F40-9C14-3F4A-BE24-21457E949D06}"/>
              </a:ext>
            </a:extLst>
          </p:cNvPr>
          <p:cNvCxnSpPr>
            <a:cxnSpLocks/>
          </p:cNvCxnSpPr>
          <p:nvPr/>
        </p:nvCxnSpPr>
        <p:spPr>
          <a:xfrm flipV="1">
            <a:off x="6557350" y="3715486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F99CE6-ADAB-6E4D-AE8D-F2C943F7A18F}"/>
              </a:ext>
            </a:extLst>
          </p:cNvPr>
          <p:cNvCxnSpPr/>
          <p:nvPr/>
        </p:nvCxnSpPr>
        <p:spPr>
          <a:xfrm flipV="1">
            <a:off x="6553200" y="4411939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48746D-5D03-7B49-AA0A-CEB048CD4E25}"/>
              </a:ext>
            </a:extLst>
          </p:cNvPr>
          <p:cNvSpPr txBox="1"/>
          <p:nvPr/>
        </p:nvSpPr>
        <p:spPr>
          <a:xfrm>
            <a:off x="6858000" y="3820180"/>
            <a:ext cx="1927131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Reservoir height</a:t>
            </a:r>
          </a:p>
        </p:txBody>
      </p:sp>
    </p:spTree>
    <p:extLst>
      <p:ext uri="{BB962C8B-B14F-4D97-AF65-F5344CB8AC3E}">
        <p14:creationId xmlns:p14="http://schemas.microsoft.com/office/powerpoint/2010/main" val="39924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143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Abstraction of a system component. </a:t>
            </a:r>
          </a:p>
          <a:p>
            <a:r>
              <a:rPr lang="en-US" sz="2400" dirty="0"/>
              <a:t>Has one or more variables.</a:t>
            </a:r>
            <a:endParaRPr lang="en-US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2782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793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793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450657"/>
            <a:ext cx="10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Vessel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45065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45065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Conduit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74736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606445" y="2154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7A28D-9909-7F45-B45A-CA24FA41B48F}"/>
              </a:ext>
            </a:extLst>
          </p:cNvPr>
          <p:cNvSpPr txBox="1"/>
          <p:nvPr/>
        </p:nvSpPr>
        <p:spPr>
          <a:xfrm>
            <a:off x="6870333" y="2154942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454045" y="281940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i="1" dirty="0"/>
              <a:t> 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454045" y="4248090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454045" y="457200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454045" y="4876800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i="1" dirty="0"/>
              <a:t> = </a:t>
            </a:r>
            <a:r>
              <a:rPr lang="en-US" sz="2000" dirty="0"/>
              <a:t>water</a:t>
            </a:r>
            <a:r>
              <a:rPr lang="en-US" sz="2000" i="1" dirty="0"/>
              <a:t> </a:t>
            </a:r>
            <a:r>
              <a:rPr lang="en-US" sz="2000" dirty="0"/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454045" y="6076890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r>
              <a:rPr lang="en-US" sz="2000" i="1" dirty="0"/>
              <a:t> = </a:t>
            </a:r>
            <a:r>
              <a:rPr lang="en-US" sz="2000" dirty="0"/>
              <a:t>valve position</a:t>
            </a:r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451893" y="495300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 = </a:t>
            </a:r>
            <a:r>
              <a:rPr lang="en-US" sz="2000" dirty="0"/>
              <a:t>meters</a:t>
            </a:r>
            <a:endParaRPr lang="en-US" sz="20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9CE20-4B9F-5C4E-891A-FB55693D7C62}"/>
              </a:ext>
            </a:extLst>
          </p:cNvPr>
          <p:cNvSpPr txBox="1"/>
          <p:nvPr/>
        </p:nvSpPr>
        <p:spPr>
          <a:xfrm>
            <a:off x="5486400" y="2781180"/>
            <a:ext cx="342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r>
              <a:rPr lang="en-US" sz="2000" i="1" dirty="0"/>
              <a:t> = </a:t>
            </a:r>
            <a:r>
              <a:rPr lang="en-US" sz="2000" dirty="0"/>
              <a:t>cubic meters per sec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A95AB-A7C2-CD47-9DCC-1F4293D86CE8}"/>
              </a:ext>
            </a:extLst>
          </p:cNvPr>
          <p:cNvSpPr txBox="1"/>
          <p:nvPr/>
        </p:nvSpPr>
        <p:spPr>
          <a:xfrm>
            <a:off x="6451893" y="40956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6451893" y="4552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99944-9660-EB43-A1E4-61E932405681}"/>
              </a:ext>
            </a:extLst>
          </p:cNvPr>
          <p:cNvSpPr txBox="1"/>
          <p:nvPr/>
        </p:nvSpPr>
        <p:spPr>
          <a:xfrm>
            <a:off x="6451893" y="5695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454045" y="5467290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454045" y="577209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FA0EB-0330-A747-A9B3-BB52E1A17F90}"/>
              </a:ext>
            </a:extLst>
          </p:cNvPr>
          <p:cNvSpPr txBox="1"/>
          <p:nvPr/>
        </p:nvSpPr>
        <p:spPr>
          <a:xfrm>
            <a:off x="1918077" y="24384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rivers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5BBFF-C5E0-C449-B2F0-426515ACF7FA}"/>
              </a:ext>
            </a:extLst>
          </p:cNvPr>
          <p:cNvSpPr txBox="1"/>
          <p:nvPr/>
        </p:nvSpPr>
        <p:spPr>
          <a:xfrm>
            <a:off x="1371600" y="412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58FFE-58E0-3E49-A732-E3EC76D3017E}"/>
              </a:ext>
            </a:extLst>
          </p:cNvPr>
          <p:cNvSpPr txBox="1"/>
          <p:nvPr/>
        </p:nvSpPr>
        <p:spPr>
          <a:xfrm>
            <a:off x="2209800" y="41264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9476D6-591C-CC4A-AA0D-804FC52E6442}"/>
              </a:ext>
            </a:extLst>
          </p:cNvPr>
          <p:cNvSpPr txBox="1"/>
          <p:nvPr/>
        </p:nvSpPr>
        <p:spPr>
          <a:xfrm>
            <a:off x="1731757" y="505527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57216-BB5C-2A4F-B628-833941B4BDB6}"/>
              </a:ext>
            </a:extLst>
          </p:cNvPr>
          <p:cNvSpPr txBox="1"/>
          <p:nvPr/>
        </p:nvSpPr>
        <p:spPr>
          <a:xfrm>
            <a:off x="6451893" y="541020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/>
              <p:nvPr/>
            </p:nvSpPr>
            <p:spPr>
              <a:xfrm>
                <a:off x="6451893" y="6019800"/>
                <a:ext cx="15760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000" i="1" dirty="0"/>
                  <a:t> = </a:t>
                </a:r>
                <a:r>
                  <a:rPr lang="en-US" sz="2000" dirty="0" err="1"/>
                  <a:t>unitless</a:t>
                </a:r>
                <a:endParaRPr lang="en-US" sz="2000" i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93" y="6019800"/>
                <a:ext cx="1576072" cy="400110"/>
              </a:xfrm>
              <a:prstGeom prst="rect">
                <a:avLst/>
              </a:prstGeom>
              <a:blipFill>
                <a:blip r:embed="rId8"/>
                <a:stretch>
                  <a:fillRect t="-6061" r="-320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8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  <p:bldP spid="35" grpId="0"/>
      <p:bldP spid="36" grpId="0"/>
      <p:bldP spid="7" grpId="0"/>
      <p:bldP spid="38" grpId="0"/>
      <p:bldP spid="39" grpId="0"/>
      <p:bldP spid="40" grpId="0"/>
      <p:bldP spid="41" grpId="0"/>
      <p:bldP spid="8" grpId="0"/>
      <p:bldP spid="42" grpId="0"/>
      <p:bldP spid="43" grpId="0"/>
      <p:bldP spid="44" grpId="0"/>
      <p:bldP spid="45" grpId="0"/>
      <p:bldP spid="46" grpId="0"/>
      <p:bldP spid="47" grpId="0"/>
      <p:bldP spid="9" grpId="0"/>
      <p:bldP spid="48" grpId="0"/>
      <p:bldP spid="49" grpId="0"/>
      <p:bldP spid="50" grpId="0"/>
      <p:bldP spid="51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2401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12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412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088767"/>
            <a:ext cx="10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Vessel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08876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08876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Conduit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74736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160525" y="1773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124200" y="243840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124200" y="388620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124200" y="421011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124200" y="45149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124200" y="6076890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124200" y="546729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124200" y="577209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2DB11-2345-1A4A-8DCB-A02950E56FC6}"/>
              </a:ext>
            </a:extLst>
          </p:cNvPr>
          <p:cNvSpPr txBox="1"/>
          <p:nvPr/>
        </p:nvSpPr>
        <p:spPr>
          <a:xfrm>
            <a:off x="6614570" y="1752600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</a:t>
            </a:r>
          </a:p>
          <a:p>
            <a:pPr algn="ctr"/>
            <a:r>
              <a:rPr lang="en-US" sz="2000" b="1" dirty="0"/>
              <a:t>Model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6797729" y="4267200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38" idx="3"/>
            <a:endCxn id="10" idx="0"/>
          </p:cNvCxnSpPr>
          <p:nvPr/>
        </p:nvCxnSpPr>
        <p:spPr>
          <a:xfrm>
            <a:off x="3616643" y="4086255"/>
            <a:ext cx="3516022" cy="18094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stCxn id="40" idx="3"/>
            <a:endCxn id="10" idx="2"/>
          </p:cNvCxnSpPr>
          <p:nvPr/>
        </p:nvCxnSpPr>
        <p:spPr>
          <a:xfrm>
            <a:off x="4232196" y="4714965"/>
            <a:ext cx="2900469" cy="85635"/>
          </a:xfrm>
          <a:prstGeom prst="bentConnector4">
            <a:avLst>
              <a:gd name="adj1" fmla="val 44226"/>
              <a:gd name="adj2" fmla="val 36694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stCxn id="10" idx="1"/>
            <a:endCxn id="39" idx="3"/>
          </p:cNvCxnSpPr>
          <p:nvPr/>
        </p:nvCxnSpPr>
        <p:spPr>
          <a:xfrm rot="10800000">
            <a:off x="3770531" y="4410166"/>
            <a:ext cx="3027198" cy="123735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9947212-C67E-5148-ADBA-2F1E183B2F87}"/>
              </a:ext>
            </a:extLst>
          </p:cNvPr>
          <p:cNvSpPr/>
          <p:nvPr/>
        </p:nvSpPr>
        <p:spPr>
          <a:xfrm>
            <a:off x="6950129" y="5872369"/>
            <a:ext cx="669871" cy="452231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714719A-7A9E-5846-A2F3-3D59EC55FDC5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3616643" y="5667345"/>
            <a:ext cx="3668422" cy="2050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3B75CBF-C390-4541-AFBB-C2D08A50E005}"/>
              </a:ext>
            </a:extLst>
          </p:cNvPr>
          <p:cNvCxnSpPr>
            <a:cxnSpLocks/>
            <a:stCxn id="41" idx="3"/>
            <a:endCxn id="48" idx="2"/>
          </p:cNvCxnSpPr>
          <p:nvPr/>
        </p:nvCxnSpPr>
        <p:spPr>
          <a:xfrm>
            <a:off x="4386084" y="6276945"/>
            <a:ext cx="2898981" cy="47655"/>
          </a:xfrm>
          <a:prstGeom prst="bentConnector4">
            <a:avLst>
              <a:gd name="adj1" fmla="val 44223"/>
              <a:gd name="adj2" fmla="val 57969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CE7A788-AC9E-854B-86C5-78CE33A44E9E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>
            <a:off x="3770531" y="5972145"/>
            <a:ext cx="3179598" cy="126340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E30F505-7C23-8248-8FE5-F2CB6DDEC089}"/>
              </a:ext>
            </a:extLst>
          </p:cNvPr>
          <p:cNvSpPr txBox="1"/>
          <p:nvPr/>
        </p:nvSpPr>
        <p:spPr>
          <a:xfrm>
            <a:off x="7502604" y="41910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4008D5-BDE0-914D-B56D-90DD92ED34ED}"/>
              </a:ext>
            </a:extLst>
          </p:cNvPr>
          <p:cNvSpPr txBox="1"/>
          <p:nvPr/>
        </p:nvSpPr>
        <p:spPr>
          <a:xfrm>
            <a:off x="7666599" y="56078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04120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2" grpId="0"/>
      <p:bldP spid="25" grpId="0"/>
      <p:bldP spid="35" grpId="0"/>
      <p:bldP spid="7" grpId="0"/>
      <p:bldP spid="38" grpId="0"/>
      <p:bldP spid="39" grpId="0"/>
      <p:bldP spid="40" grpId="0"/>
      <p:bldP spid="41" grpId="0"/>
      <p:bldP spid="46" grpId="0"/>
      <p:bldP spid="47" grpId="0"/>
      <p:bldP spid="37" grpId="0"/>
      <p:bldP spid="10" grpId="0" animBg="1"/>
      <p:bldP spid="48" grpId="0" animBg="1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4F0A-3B72-9944-AC3C-35A38B5A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04800"/>
            <a:ext cx="6096000" cy="838200"/>
          </a:xfrm>
        </p:spPr>
        <p:txBody>
          <a:bodyPr/>
          <a:lstStyle/>
          <a:p>
            <a:r>
              <a:rPr lang="en-US" sz="3200" dirty="0"/>
              <a:t>Conceptual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8EF12-48CA-964C-8EDC-938D2D316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A4C78-2D10-5443-90D1-368E64EF7549}"/>
              </a:ext>
            </a:extLst>
          </p:cNvPr>
          <p:cNvSpPr txBox="1"/>
          <p:nvPr/>
        </p:nvSpPr>
        <p:spPr>
          <a:xfrm>
            <a:off x="248641" y="892314"/>
            <a:ext cx="5999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 conceptual model specifies how the inputs of one element relate to the outputs of other elements.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68FBC8-10EB-3B4D-938D-B4A421935551}"/>
              </a:ext>
            </a:extLst>
          </p:cNvPr>
          <p:cNvGrpSpPr/>
          <p:nvPr/>
        </p:nvGrpSpPr>
        <p:grpSpPr>
          <a:xfrm>
            <a:off x="6629400" y="381000"/>
            <a:ext cx="2133601" cy="1371600"/>
            <a:chOff x="381000" y="1066800"/>
            <a:chExt cx="5678091" cy="494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CA5C55-1484-C149-89CF-3F2CC7FE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1C782-F8F3-9D49-9081-00D3EB1A7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64C435-1B8A-CC4B-AAB7-EAA00901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E048B7-D7C0-8A44-B0B1-EC82E3F9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A84D4-F93C-7649-9959-1D2C57D6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731927-93CF-D94A-90EE-CDB13A7E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720C15-CB96-1243-A0DD-80DCFC15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464817-8662-D644-B666-4A0210CA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824A4B3-0581-404A-BED0-B09F94C933E6}"/>
              </a:ext>
            </a:extLst>
          </p:cNvPr>
          <p:cNvSpPr/>
          <p:nvPr/>
        </p:nvSpPr>
        <p:spPr>
          <a:xfrm>
            <a:off x="2148141" y="41264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E2BA8-8661-014F-8C1C-7F5D124E1076}"/>
              </a:ext>
            </a:extLst>
          </p:cNvPr>
          <p:cNvSpPr txBox="1"/>
          <p:nvPr/>
        </p:nvSpPr>
        <p:spPr>
          <a:xfrm>
            <a:off x="1752600" y="20690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F1.out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9A274-6098-4C45-B48E-C9E2EADF0840}"/>
              </a:ext>
            </a:extLst>
          </p:cNvPr>
          <p:cNvSpPr txBox="1"/>
          <p:nvPr/>
        </p:nvSpPr>
        <p:spPr>
          <a:xfrm>
            <a:off x="2094352" y="345233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3100A-B80C-1743-87B1-DDC2697444AA}"/>
              </a:ext>
            </a:extLst>
          </p:cNvPr>
          <p:cNvGrpSpPr/>
          <p:nvPr/>
        </p:nvGrpSpPr>
        <p:grpSpPr>
          <a:xfrm>
            <a:off x="2137174" y="2679271"/>
            <a:ext cx="669871" cy="533400"/>
            <a:chOff x="674832" y="3582004"/>
            <a:chExt cx="669871" cy="533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57EC64-EEDC-E541-B113-77B962836C73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B04672-C317-1D44-88DD-9BF7F6573C08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64D8DE-065B-1446-8802-3BFB9A425881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2244873" y="2452034"/>
            <a:ext cx="240872" cy="21360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15E1056-0EA4-BA4E-B376-2197BA38FACF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6200000" flipH="1">
            <a:off x="2381888" y="3302892"/>
            <a:ext cx="239664" cy="5922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C4AA3BD-50E8-5A41-99F5-BD705147FB61}"/>
              </a:ext>
            </a:extLst>
          </p:cNvPr>
          <p:cNvCxnSpPr>
            <a:cxnSpLocks/>
            <a:stCxn id="23" idx="2"/>
            <a:endCxn id="17" idx="0"/>
          </p:cNvCxnSpPr>
          <p:nvPr/>
        </p:nvCxnSpPr>
        <p:spPr>
          <a:xfrm rot="5400000">
            <a:off x="2354804" y="3949940"/>
            <a:ext cx="304800" cy="4825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958EA8-FC40-D443-A265-9F87F80BE05A}"/>
              </a:ext>
            </a:extLst>
          </p:cNvPr>
          <p:cNvSpPr txBox="1"/>
          <p:nvPr/>
        </p:nvSpPr>
        <p:spPr>
          <a:xfrm>
            <a:off x="228600" y="41381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V1.height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4F87C1-7C8C-7540-AEA9-03EDA0E4DB80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1653990" y="4322801"/>
            <a:ext cx="494151" cy="70366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14C52C-0C02-CA4B-86E2-5F4E007AEB4E}"/>
              </a:ext>
            </a:extLst>
          </p:cNvPr>
          <p:cNvSpPr txBox="1"/>
          <p:nvPr/>
        </p:nvSpPr>
        <p:spPr>
          <a:xfrm>
            <a:off x="1828800" y="5029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V1.out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013698E-4C80-A24C-B9FF-68BCC2BC24A4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221191" y="4773385"/>
            <a:ext cx="375404" cy="148369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9EB58E-BC93-9B4B-8695-96FE8F7367C3}"/>
              </a:ext>
            </a:extLst>
          </p:cNvPr>
          <p:cNvGrpSpPr/>
          <p:nvPr/>
        </p:nvGrpSpPr>
        <p:grpSpPr>
          <a:xfrm>
            <a:off x="3760812" y="2145463"/>
            <a:ext cx="669871" cy="533400"/>
            <a:chOff x="674832" y="3582004"/>
            <a:chExt cx="669871" cy="5334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891969-458F-4B44-93F3-5CCDD663CC9C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1957B8-AD2A-5044-98FD-7EEAA3A3EF07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2D4A9F7-1EDC-F24C-8F0D-4A7AE29C2E8F}"/>
              </a:ext>
            </a:extLst>
          </p:cNvPr>
          <p:cNvSpPr txBox="1"/>
          <p:nvPr/>
        </p:nvSpPr>
        <p:spPr>
          <a:xfrm>
            <a:off x="3392295" y="295936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C96E951-D0D1-2D49-BC18-F4FE289E941D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 flipV="1">
            <a:off x="2840615" y="2412163"/>
            <a:ext cx="920197" cy="28017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3BD8008-1A5A-134F-A464-B20CECB3C761}"/>
              </a:ext>
            </a:extLst>
          </p:cNvPr>
          <p:cNvCxnSpPr>
            <a:stCxn id="41" idx="2"/>
            <a:endCxn id="43" idx="0"/>
          </p:cNvCxnSpPr>
          <p:nvPr/>
        </p:nvCxnSpPr>
        <p:spPr>
          <a:xfrm rot="5400000">
            <a:off x="3787799" y="2651410"/>
            <a:ext cx="280497" cy="335403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81E0E-9742-AC4B-BDCF-B72F2D09F1A8}"/>
              </a:ext>
            </a:extLst>
          </p:cNvPr>
          <p:cNvSpPr/>
          <p:nvPr/>
        </p:nvSpPr>
        <p:spPr>
          <a:xfrm>
            <a:off x="3858620" y="3582003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DD8E72-1AD5-C844-9E19-708E0E93A86A}"/>
              </a:ext>
            </a:extLst>
          </p:cNvPr>
          <p:cNvSpPr txBox="1"/>
          <p:nvPr/>
        </p:nvSpPr>
        <p:spPr>
          <a:xfrm>
            <a:off x="4515649" y="292274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C.setting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38578FA-8DDF-2641-871E-7D9951BCB90F}"/>
              </a:ext>
            </a:extLst>
          </p:cNvPr>
          <p:cNvCxnSpPr>
            <a:cxnSpLocks/>
            <a:stCxn id="49" idx="2"/>
            <a:endCxn id="48" idx="3"/>
          </p:cNvCxnSpPr>
          <p:nvPr/>
        </p:nvCxnSpPr>
        <p:spPr>
          <a:xfrm rot="5400000">
            <a:off x="4600105" y="3220464"/>
            <a:ext cx="556626" cy="699853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6D4BB6-7E4E-264D-B80F-72AFCAD76B23}"/>
              </a:ext>
            </a:extLst>
          </p:cNvPr>
          <p:cNvSpPr txBox="1"/>
          <p:nvPr/>
        </p:nvSpPr>
        <p:spPr>
          <a:xfrm>
            <a:off x="3505200" y="449080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4253858-13A1-874C-8C7A-1AD3DFF5BC2A}"/>
              </a:ext>
            </a:extLst>
          </p:cNvPr>
          <p:cNvCxnSpPr>
            <a:stCxn id="48" idx="2"/>
            <a:endCxn id="51" idx="0"/>
          </p:cNvCxnSpPr>
          <p:nvPr/>
        </p:nvCxnSpPr>
        <p:spPr>
          <a:xfrm rot="5400000">
            <a:off x="3880166" y="4177417"/>
            <a:ext cx="375404" cy="25137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DA3A75D-EA16-484F-B8F3-1158E7ED6129}"/>
              </a:ext>
            </a:extLst>
          </p:cNvPr>
          <p:cNvCxnSpPr>
            <a:stCxn id="43" idx="2"/>
            <a:endCxn id="48" idx="0"/>
          </p:cNvCxnSpPr>
          <p:nvPr/>
        </p:nvCxnSpPr>
        <p:spPr>
          <a:xfrm rot="16200000" flipH="1">
            <a:off x="3850295" y="3238741"/>
            <a:ext cx="253311" cy="43321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00493C-3B2A-844E-9CA2-470B449505DE}"/>
              </a:ext>
            </a:extLst>
          </p:cNvPr>
          <p:cNvSpPr txBox="1"/>
          <p:nvPr/>
        </p:nvSpPr>
        <p:spPr>
          <a:xfrm>
            <a:off x="6164394" y="25044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16B5C6-0168-674A-9F01-0316CD2C06FD}"/>
              </a:ext>
            </a:extLst>
          </p:cNvPr>
          <p:cNvSpPr txBox="1"/>
          <p:nvPr/>
        </p:nvSpPr>
        <p:spPr>
          <a:xfrm>
            <a:off x="6166706" y="5386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DA3D9D-AC90-8E46-BD49-9A4B928080D7}"/>
              </a:ext>
            </a:extLst>
          </p:cNvPr>
          <p:cNvSpPr txBox="1"/>
          <p:nvPr/>
        </p:nvSpPr>
        <p:spPr>
          <a:xfrm>
            <a:off x="6916476" y="9144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803FD2-F4D3-1747-A951-53ACC5D12884}"/>
              </a:ext>
            </a:extLst>
          </p:cNvPr>
          <p:cNvSpPr txBox="1"/>
          <p:nvPr/>
        </p:nvSpPr>
        <p:spPr>
          <a:xfrm>
            <a:off x="8066173" y="5450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3093F-EAB2-244E-B943-4F486C9EC39C}"/>
              </a:ext>
            </a:extLst>
          </p:cNvPr>
          <p:cNvSpPr txBox="1"/>
          <p:nvPr/>
        </p:nvSpPr>
        <p:spPr>
          <a:xfrm>
            <a:off x="7320087" y="1312448"/>
            <a:ext cx="4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4B6D401-D8BD-ED45-B0E1-FA420125C698}"/>
              </a:ext>
            </a:extLst>
          </p:cNvPr>
          <p:cNvGrpSpPr/>
          <p:nvPr/>
        </p:nvGrpSpPr>
        <p:grpSpPr>
          <a:xfrm>
            <a:off x="6569128" y="2145267"/>
            <a:ext cx="669871" cy="533400"/>
            <a:chOff x="674832" y="3582004"/>
            <a:chExt cx="669871" cy="5334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7A195CB-5FB2-694A-95E2-29BEC3ADA30E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8044245-0C0E-3D4E-BDF1-87D34DEBE101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B940F1-C197-5946-ABEB-A9AFA4B12607}"/>
              </a:ext>
            </a:extLst>
          </p:cNvPr>
          <p:cNvSpPr txBox="1"/>
          <p:nvPr/>
        </p:nvSpPr>
        <p:spPr>
          <a:xfrm>
            <a:off x="7686287" y="21513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F2.out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54EC16BD-6828-914B-8960-309C63AD73C5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rot="10800000" flipV="1">
            <a:off x="7238999" y="2336007"/>
            <a:ext cx="447288" cy="7596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D2BFFC4B-CC44-3946-82A8-F2980DC3FA63}"/>
              </a:ext>
            </a:extLst>
          </p:cNvPr>
          <p:cNvCxnSpPr>
            <a:stCxn id="51" idx="3"/>
            <a:endCxn id="71" idx="1"/>
          </p:cNvCxnSpPr>
          <p:nvPr/>
        </p:nvCxnSpPr>
        <p:spPr>
          <a:xfrm flipV="1">
            <a:off x="4379157" y="2411967"/>
            <a:ext cx="2189971" cy="226350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BA91A81-5918-5645-B5E4-4DD61BC1B78E}"/>
              </a:ext>
            </a:extLst>
          </p:cNvPr>
          <p:cNvSpPr/>
          <p:nvPr/>
        </p:nvSpPr>
        <p:spPr>
          <a:xfrm>
            <a:off x="6605530" y="36692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3D2BAFF-B496-1140-9664-EC5DF0F489C0}"/>
              </a:ext>
            </a:extLst>
          </p:cNvPr>
          <p:cNvSpPr txBox="1"/>
          <p:nvPr/>
        </p:nvSpPr>
        <p:spPr>
          <a:xfrm>
            <a:off x="6517442" y="297715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V2.in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0A97C36-6EF9-2D42-BEF0-499423533A92}"/>
              </a:ext>
            </a:extLst>
          </p:cNvPr>
          <p:cNvCxnSpPr>
            <a:stCxn id="71" idx="2"/>
            <a:endCxn id="87" idx="0"/>
          </p:cNvCxnSpPr>
          <p:nvPr/>
        </p:nvCxnSpPr>
        <p:spPr>
          <a:xfrm rot="16200000" flipH="1">
            <a:off x="6779997" y="2802733"/>
            <a:ext cx="298491" cy="5035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8FB42D4-CE4F-2946-8133-296CC3AE42AB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 rot="5400000">
            <a:off x="6786056" y="3500901"/>
            <a:ext cx="322777" cy="13955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B580F65-2A6A-554F-A72C-0A3CD6B66938}"/>
              </a:ext>
            </a:extLst>
          </p:cNvPr>
          <p:cNvSpPr txBox="1"/>
          <p:nvPr/>
        </p:nvSpPr>
        <p:spPr>
          <a:xfrm>
            <a:off x="7490010" y="341399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V2.height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78A514D-6C0C-3C44-85C5-7BC5FBE10FB6}"/>
              </a:ext>
            </a:extLst>
          </p:cNvPr>
          <p:cNvCxnSpPr>
            <a:cxnSpLocks/>
            <a:stCxn id="94" idx="1"/>
            <a:endCxn id="85" idx="3"/>
          </p:cNvCxnSpPr>
          <p:nvPr/>
        </p:nvCxnSpPr>
        <p:spPr>
          <a:xfrm rot="10800000" flipV="1">
            <a:off x="7275402" y="3598661"/>
            <a:ext cx="214609" cy="33730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7ED4F4-6999-4A41-B420-05AE2CC375FF}"/>
              </a:ext>
            </a:extLst>
          </p:cNvPr>
          <p:cNvSpPr txBox="1"/>
          <p:nvPr/>
        </p:nvSpPr>
        <p:spPr>
          <a:xfrm>
            <a:off x="6453686" y="45836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EEADCFBF-2DE8-B547-AE35-3403917DDF9A}"/>
              </a:ext>
            </a:extLst>
          </p:cNvPr>
          <p:cNvCxnSpPr>
            <a:cxnSpLocks/>
            <a:stCxn id="85" idx="2"/>
            <a:endCxn id="99" idx="0"/>
          </p:cNvCxnSpPr>
          <p:nvPr/>
        </p:nvCxnSpPr>
        <p:spPr>
          <a:xfrm rot="16200000" flipH="1">
            <a:off x="6759530" y="4383603"/>
            <a:ext cx="381000" cy="19128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CD2036CE-47F0-7F4E-B24B-96A03020C638}"/>
              </a:ext>
            </a:extLst>
          </p:cNvPr>
          <p:cNvSpPr/>
          <p:nvPr/>
        </p:nvSpPr>
        <p:spPr>
          <a:xfrm>
            <a:off x="7696200" y="2069067"/>
            <a:ext cx="1038168" cy="533398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348645E-0FD4-2A46-81D4-9928E7DB49B1}"/>
              </a:ext>
            </a:extLst>
          </p:cNvPr>
          <p:cNvSpPr/>
          <p:nvPr/>
        </p:nvSpPr>
        <p:spPr>
          <a:xfrm>
            <a:off x="1705032" y="2057400"/>
            <a:ext cx="1038168" cy="39266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66ED61-A14E-4941-B41C-AF352202DBD9}"/>
              </a:ext>
            </a:extLst>
          </p:cNvPr>
          <p:cNvSpPr/>
          <p:nvPr/>
        </p:nvSpPr>
        <p:spPr>
          <a:xfrm>
            <a:off x="7550278" y="3344325"/>
            <a:ext cx="1365122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460AD49-F3C5-A54F-9C1E-457628E85474}"/>
              </a:ext>
            </a:extLst>
          </p:cNvPr>
          <p:cNvSpPr/>
          <p:nvPr/>
        </p:nvSpPr>
        <p:spPr>
          <a:xfrm>
            <a:off x="301749" y="4056102"/>
            <a:ext cx="1298451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35A0FD-DBE6-5A4C-BF2B-F3DFAC51603C}"/>
              </a:ext>
            </a:extLst>
          </p:cNvPr>
          <p:cNvSpPr txBox="1"/>
          <p:nvPr/>
        </p:nvSpPr>
        <p:spPr>
          <a:xfrm>
            <a:off x="3657600" y="5695890"/>
            <a:ext cx="307968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Given 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F1.out, F2.out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58FB37-92D9-3541-90CA-7554C91180D0}"/>
              </a:ext>
            </a:extLst>
          </p:cNvPr>
          <p:cNvSpPr txBox="1"/>
          <p:nvPr/>
        </p:nvSpPr>
        <p:spPr>
          <a:xfrm>
            <a:off x="3657600" y="6153090"/>
            <a:ext cx="383310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Find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V1.height, V2.height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000E30-D6AC-3E4E-900B-0747C0EF837B}"/>
              </a:ext>
            </a:extLst>
          </p:cNvPr>
          <p:cNvSpPr txBox="1"/>
          <p:nvPr/>
        </p:nvSpPr>
        <p:spPr>
          <a:xfrm>
            <a:off x="3567514" y="5334000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 objective</a:t>
            </a:r>
          </a:p>
        </p:txBody>
      </p:sp>
    </p:spTree>
    <p:extLst>
      <p:ext uri="{BB962C8B-B14F-4D97-AF65-F5344CB8AC3E}">
        <p14:creationId xmlns:p14="http://schemas.microsoft.com/office/powerpoint/2010/main" val="206078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3" grpId="0"/>
      <p:bldP spid="34" grpId="0"/>
      <p:bldP spid="37" grpId="0"/>
      <p:bldP spid="43" grpId="0"/>
      <p:bldP spid="48" grpId="0" animBg="1"/>
      <p:bldP spid="49" grpId="0"/>
      <p:bldP spid="51" grpId="0"/>
      <p:bldP spid="58" grpId="0"/>
      <p:bldP spid="59" grpId="0"/>
      <p:bldP spid="60" grpId="0"/>
      <p:bldP spid="61" grpId="0"/>
      <p:bldP spid="62" grpId="0"/>
      <p:bldP spid="73" grpId="0"/>
      <p:bldP spid="85" grpId="0" animBg="1"/>
      <p:bldP spid="87" grpId="0"/>
      <p:bldP spid="94" grpId="0"/>
      <p:bldP spid="99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151101</TotalTime>
  <Words>953</Words>
  <Application>Microsoft Macintosh PowerPoint</Application>
  <PresentationFormat>On-screen Show (4:3)</PresentationFormat>
  <Paragraphs>272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Refresher</vt:lpstr>
      <vt:lpstr>Running Example: Hydraulic Engineering</vt:lpstr>
      <vt:lpstr>The Problem</vt:lpstr>
      <vt:lpstr>Element</vt:lpstr>
      <vt:lpstr>A conceptual model relates inputs to outputs.</vt:lpstr>
      <vt:lpstr>Conceptual Model</vt:lpstr>
      <vt:lpstr>The Vessel Black Box</vt:lpstr>
      <vt:lpstr>The lake (dam) is  a cylinder?</vt:lpstr>
      <vt:lpstr>Technical Model for Vessel.height</vt:lpstr>
      <vt:lpstr>Modeling Workflow</vt:lpstr>
      <vt:lpstr>Vessel, Flow -&gt; Species, Reactions</vt:lpstr>
      <vt:lpstr>Dimensional Analysis</vt:lpstr>
      <vt:lpstr>Rules for Dimensional Analysis</vt:lpstr>
      <vt:lpstr>A Yeast Adaptation</vt:lpstr>
      <vt:lpstr>When Should Yeast Adapt?</vt:lpstr>
      <vt:lpstr>How Yeast Adapts: lac operation</vt:lpstr>
      <vt:lpstr>Modeling the lac Operon</vt:lpstr>
      <vt:lpstr>Modeling the lac Operon</vt:lpstr>
      <vt:lpstr>Technical Models With Differentials</vt:lpstr>
      <vt:lpstr>Technical Models With Stochastics</vt:lpstr>
      <vt:lpstr>Learning Objectives</vt:lpstr>
      <vt:lpstr>BACKUP</vt:lpstr>
      <vt:lpstr>Gene Layout lac Operon 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2319</cp:revision>
  <dcterms:created xsi:type="dcterms:W3CDTF">2008-11-04T22:35:39Z</dcterms:created>
  <dcterms:modified xsi:type="dcterms:W3CDTF">2018-09-19T15:08:02Z</dcterms:modified>
</cp:coreProperties>
</file>